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14"/>
  </p:notesMasterIdLst>
  <p:sldIdLst>
    <p:sldId id="256" r:id="rId3"/>
    <p:sldId id="308" r:id="rId4"/>
    <p:sldId id="258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86" r:id="rId1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399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4" autoAdjust="0"/>
    <p:restoredTop sz="94675" autoAdjust="0"/>
  </p:normalViewPr>
  <p:slideViewPr>
    <p:cSldViewPr>
      <p:cViewPr>
        <p:scale>
          <a:sx n="117" d="100"/>
          <a:sy n="117" d="100"/>
        </p:scale>
        <p:origin x="-78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F60AD-9C2E-A847-B5E2-A4D069BC3419}" type="doc">
      <dgm:prSet loTypeId="urn:microsoft.com/office/officeart/2005/8/layout/hierarchy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913AF5-D44C-BE4B-AF48-B36C86B6146C}">
      <dgm:prSet phldrT="[Text]"/>
      <dgm:spPr>
        <a:xfrm>
          <a:off x="3385" y="856659"/>
          <a:ext cx="1577903" cy="56713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Southern Generation</a:t>
          </a:r>
        </a:p>
      </dgm:t>
    </dgm:pt>
    <dgm:pt modelId="{E3619DA6-FD2A-A948-A119-4E4C46113114}" type="parTrans" cxnId="{21519883-BFDC-B948-9CCD-2711442C3E55}">
      <dgm:prSet/>
      <dgm:spPr/>
      <dgm:t>
        <a:bodyPr/>
        <a:lstStyle/>
        <a:p>
          <a:pPr algn="ctr"/>
          <a:endParaRPr lang="en-US"/>
        </a:p>
      </dgm:t>
    </dgm:pt>
    <dgm:pt modelId="{3405FA54-14D5-D14A-9A89-F56A5D2FCAEC}" type="sibTrans" cxnId="{21519883-BFDC-B948-9CCD-2711442C3E55}">
      <dgm:prSet/>
      <dgm:spPr/>
      <dgm:t>
        <a:bodyPr/>
        <a:lstStyle/>
        <a:p>
          <a:pPr algn="ctr"/>
          <a:endParaRPr lang="en-US"/>
        </a:p>
      </dgm:t>
    </dgm:pt>
    <dgm:pt modelId="{47E6CB88-C8FF-7940-B915-590A70D67D60}">
      <dgm:prSet phldrT="[Text]" custT="1"/>
      <dgm:spPr>
        <a:xfrm>
          <a:off x="1902919" y="582585"/>
          <a:ext cx="1537402" cy="530027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Roaring Forties Energy (50%)</a:t>
          </a:r>
        </a:p>
      </dgm:t>
    </dgm:pt>
    <dgm:pt modelId="{2CA5A4CE-4EF5-6742-B240-532189A91537}" type="parTrans" cxnId="{2A162740-4D3B-1C46-98E8-0AA17338CBD3}">
      <dgm:prSet/>
      <dgm:spPr>
        <a:xfrm rot="19062186">
          <a:off x="1524688" y="976792"/>
          <a:ext cx="434831" cy="34243"/>
        </a:xfr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8248829-2704-3341-A383-D19551BEF6D5}" type="sibTrans" cxnId="{2A162740-4D3B-1C46-98E8-0AA17338CBD3}">
      <dgm:prSet/>
      <dgm:spPr/>
      <dgm:t>
        <a:bodyPr/>
        <a:lstStyle/>
        <a:p>
          <a:pPr algn="ctr"/>
          <a:endParaRPr lang="en-US"/>
        </a:p>
      </dgm:t>
    </dgm:pt>
    <dgm:pt modelId="{419C2A0E-AE76-634F-B068-C3CEAF96230D}">
      <dgm:prSet phldrT="[Text]"/>
      <dgm:spPr>
        <a:xfrm>
          <a:off x="3761952" y="300220"/>
          <a:ext cx="1484558" cy="402038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Electricity Invercargill (Pylon)</a:t>
          </a:r>
          <a:br>
            <a:rPr lang="en-US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(</a:t>
          </a:r>
          <a:r>
            <a:rPr lang="en-US" dirty="0">
              <a:solidFill>
                <a:srgbClr val="000000"/>
              </a:solidFill>
              <a:latin typeface="Calibri"/>
              <a:ea typeface="+mn-ea"/>
              <a:cs typeface="+mn-cs"/>
            </a:rPr>
            <a:t>50%)</a:t>
          </a:r>
        </a:p>
      </dgm:t>
    </dgm:pt>
    <dgm:pt modelId="{7D25A626-32D2-EC43-92B6-D29A3A8F3C3A}" type="parTrans" cxnId="{7DBF1543-B304-9444-B159-720A21382EA0}">
      <dgm:prSet/>
      <dgm:spPr>
        <a:xfrm rot="18772791">
          <a:off x="3364805" y="657297"/>
          <a:ext cx="472664" cy="34243"/>
        </a:xfr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899A13F-0813-8E4B-BA26-CD364C988968}" type="sibTrans" cxnId="{7DBF1543-B304-9444-B159-720A21382EA0}">
      <dgm:prSet/>
      <dgm:spPr/>
      <dgm:t>
        <a:bodyPr/>
        <a:lstStyle/>
        <a:p>
          <a:pPr algn="ctr"/>
          <a:endParaRPr lang="en-US"/>
        </a:p>
      </dgm:t>
    </dgm:pt>
    <dgm:pt modelId="{A08A9016-EA3B-074B-A42C-86BA79518570}">
      <dgm:prSet phldrT="[Text]"/>
      <dgm:spPr>
        <a:xfrm>
          <a:off x="3761952" y="925747"/>
          <a:ext cx="1514687" cy="402038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The Power Company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(Last Tango)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50</a:t>
          </a:r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%)</a:t>
          </a:r>
        </a:p>
      </dgm:t>
    </dgm:pt>
    <dgm:pt modelId="{09808692-2DD1-7A4E-9F2D-9C50E4D669DB}" type="parTrans" cxnId="{B347689F-8320-9640-AE63-098F360463A6}">
      <dgm:prSet/>
      <dgm:spPr>
        <a:xfrm rot="2457430">
          <a:off x="3388193" y="970060"/>
          <a:ext cx="425888" cy="34243"/>
        </a:xfr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20B0B7-6EB1-C749-A227-F53ECB90B328}" type="sibTrans" cxnId="{B347689F-8320-9640-AE63-098F360463A6}">
      <dgm:prSet/>
      <dgm:spPr/>
      <dgm:t>
        <a:bodyPr/>
        <a:lstStyle/>
        <a:p>
          <a:pPr algn="ctr"/>
          <a:endParaRPr lang="en-US"/>
        </a:p>
      </dgm:t>
    </dgm:pt>
    <dgm:pt modelId="{CB61BF38-8873-7D4C-B2B7-D9CEEF8AD046}">
      <dgm:prSet phldrT="[Text]" custT="1"/>
      <dgm:spPr>
        <a:xfrm>
          <a:off x="1883645" y="1423440"/>
          <a:ext cx="1542701" cy="524953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Pioneer Generation (50%)</a:t>
          </a:r>
        </a:p>
      </dgm:t>
    </dgm:pt>
    <dgm:pt modelId="{02EBDA9B-9B2B-0B41-A128-AA6FA85CB28E}" type="parTrans" cxnId="{E9BCCDB3-1FD3-DE47-9265-282C5BDF9FBE}">
      <dgm:prSet/>
      <dgm:spPr>
        <a:xfrm rot="3660594">
          <a:off x="1420539" y="1395951"/>
          <a:ext cx="623855" cy="34243"/>
        </a:xfr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005095E-0ABD-3849-89FD-E06B1A82C53F}" type="sibTrans" cxnId="{E9BCCDB3-1FD3-DE47-9265-282C5BDF9FBE}">
      <dgm:prSet/>
      <dgm:spPr/>
      <dgm:t>
        <a:bodyPr/>
        <a:lstStyle/>
        <a:p>
          <a:pPr algn="ctr"/>
          <a:endParaRPr lang="en-US"/>
        </a:p>
      </dgm:t>
    </dgm:pt>
    <dgm:pt modelId="{82A9506E-DF66-5045-A4BD-E2F885C7C1B7}" type="pres">
      <dgm:prSet presAssocID="{EADF60AD-9C2E-A847-B5E2-A4D069BC34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BA133A-622F-0D4B-BD03-4A115CC8C9F2}" type="pres">
      <dgm:prSet presAssocID="{08913AF5-D44C-BE4B-AF48-B36C86B6146C}" presName="root1" presStyleCnt="0"/>
      <dgm:spPr/>
    </dgm:pt>
    <dgm:pt modelId="{E047AC97-3622-2142-9CE3-522EE056FB7E}" type="pres">
      <dgm:prSet presAssocID="{08913AF5-D44C-BE4B-AF48-B36C86B6146C}" presName="LevelOneTextNode" presStyleLbl="node0" presStyleIdx="0" presStyleCnt="1" custScaleX="196238" custScaleY="1410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8AAAFCA-E68C-5940-B721-D04111A18929}" type="pres">
      <dgm:prSet presAssocID="{08913AF5-D44C-BE4B-AF48-B36C86B6146C}" presName="level2hierChild" presStyleCnt="0"/>
      <dgm:spPr/>
    </dgm:pt>
    <dgm:pt modelId="{18E48C0B-46D7-C047-B7B3-D41C488EB3AA}" type="pres">
      <dgm:prSet presAssocID="{2CA5A4CE-4EF5-6742-B240-532189A91537}" presName="conn2-1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434831" y="1712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1F0AE01-99C1-8C4F-A3EB-F308F94EBC56}" type="pres">
      <dgm:prSet presAssocID="{2CA5A4CE-4EF5-6742-B240-532189A9153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CCF392F-4BC6-904A-B3B3-7573C795B593}" type="pres">
      <dgm:prSet presAssocID="{47E6CB88-C8FF-7940-B915-590A70D67D60}" presName="root2" presStyleCnt="0"/>
      <dgm:spPr/>
    </dgm:pt>
    <dgm:pt modelId="{6DB9D3CC-BB84-DF49-A436-BD1C2D221ADA}" type="pres">
      <dgm:prSet presAssocID="{47E6CB88-C8FF-7940-B915-590A70D67D60}" presName="LevelTwoTextNode" presStyleLbl="node2" presStyleIdx="0" presStyleCnt="2" custScaleX="191201" custScaleY="13183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152BC01-3A4A-3F44-9284-2A9D569187F5}" type="pres">
      <dgm:prSet presAssocID="{47E6CB88-C8FF-7940-B915-590A70D67D60}" presName="level3hierChild" presStyleCnt="0"/>
      <dgm:spPr/>
    </dgm:pt>
    <dgm:pt modelId="{861A7BA3-8852-EA46-8130-3C6E8F932CB9}" type="pres">
      <dgm:prSet presAssocID="{7D25A626-32D2-EC43-92B6-D29A3A8F3C3A}" presName="conn2-1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472664" y="1712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596C9A1-ECD9-6E4B-BAD7-02605E220309}" type="pres">
      <dgm:prSet presAssocID="{7D25A626-32D2-EC43-92B6-D29A3A8F3C3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BD539C0-6653-DF46-8D28-C15BF5827519}" type="pres">
      <dgm:prSet presAssocID="{419C2A0E-AE76-634F-B068-C3CEAF96230D}" presName="root2" presStyleCnt="0"/>
      <dgm:spPr/>
    </dgm:pt>
    <dgm:pt modelId="{8253D710-55A0-194F-A136-07E81215C27E}" type="pres">
      <dgm:prSet presAssocID="{419C2A0E-AE76-634F-B068-C3CEAF96230D}" presName="LevelTwoTextNode" presStyleLbl="node3" presStyleIdx="0" presStyleCnt="2" custScaleX="184629" custScaleY="189386" custLinFactNeighborY="-2865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10C635E-5F00-3446-AA47-023C1F89CA43}" type="pres">
      <dgm:prSet presAssocID="{419C2A0E-AE76-634F-B068-C3CEAF96230D}" presName="level3hierChild" presStyleCnt="0"/>
      <dgm:spPr/>
    </dgm:pt>
    <dgm:pt modelId="{4F1BA660-1CBE-5F42-BBAB-62C8F4EE35F7}" type="pres">
      <dgm:prSet presAssocID="{09808692-2DD1-7A4E-9F2D-9C50E4D669DB}" presName="conn2-1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425888" y="1712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3DB1422-DCB6-954A-966F-12C58AB0B6EF}" type="pres">
      <dgm:prSet presAssocID="{09808692-2DD1-7A4E-9F2D-9C50E4D669D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A94A231-D765-F74C-8BD4-288BAF2EFD17}" type="pres">
      <dgm:prSet presAssocID="{A08A9016-EA3B-074B-A42C-86BA79518570}" presName="root2" presStyleCnt="0"/>
      <dgm:spPr/>
    </dgm:pt>
    <dgm:pt modelId="{56D54E49-732D-4C41-8BEF-030892491F5F}" type="pres">
      <dgm:prSet presAssocID="{A08A9016-EA3B-074B-A42C-86BA79518570}" presName="LevelTwoTextNode" presStyleLbl="node3" presStyleIdx="1" presStyleCnt="2" custScaleX="188376" custScaleY="149028" custLinFactNeighborY="1193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76815D9-1D79-B74C-8799-C6C70F4B4431}" type="pres">
      <dgm:prSet presAssocID="{A08A9016-EA3B-074B-A42C-86BA79518570}" presName="level3hierChild" presStyleCnt="0"/>
      <dgm:spPr/>
    </dgm:pt>
    <dgm:pt modelId="{FF781CDC-5A49-7043-A471-6146370B2CF1}" type="pres">
      <dgm:prSet presAssocID="{02EBDA9B-9B2B-0B41-A128-AA6FA85CB28E}" presName="conn2-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623855" y="1712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DD29E59-0983-504E-9C6A-7FF8E00AA320}" type="pres">
      <dgm:prSet presAssocID="{02EBDA9B-9B2B-0B41-A128-AA6FA85CB28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F420AF6-353C-4E41-9653-5D589EB7324A}" type="pres">
      <dgm:prSet presAssocID="{CB61BF38-8873-7D4C-B2B7-D9CEEF8AD046}" presName="root2" presStyleCnt="0"/>
      <dgm:spPr/>
    </dgm:pt>
    <dgm:pt modelId="{4633C1D2-7D66-0541-990F-1B4FA7575943}" type="pres">
      <dgm:prSet presAssocID="{CB61BF38-8873-7D4C-B2B7-D9CEEF8AD046}" presName="LevelTwoTextNode" presStyleLbl="node2" presStyleIdx="1" presStyleCnt="2" custScaleX="191860" custScaleY="130573" custLinFactNeighborX="-2397" custLinFactNeighborY="623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6E4BA44-6B59-AE43-8597-93517DAE2B52}" type="pres">
      <dgm:prSet presAssocID="{CB61BF38-8873-7D4C-B2B7-D9CEEF8AD046}" presName="level3hierChild" presStyleCnt="0"/>
      <dgm:spPr/>
    </dgm:pt>
  </dgm:ptLst>
  <dgm:cxnLst>
    <dgm:cxn modelId="{1136A523-A4C6-420E-8B0A-D6D3F32B8CC6}" type="presOf" srcId="{08913AF5-D44C-BE4B-AF48-B36C86B6146C}" destId="{E047AC97-3622-2142-9CE3-522EE056FB7E}" srcOrd="0" destOrd="0" presId="urn:microsoft.com/office/officeart/2005/8/layout/hierarchy2"/>
    <dgm:cxn modelId="{E4087F9C-488D-4BF5-B09B-DD6E8E2FE5FE}" type="presOf" srcId="{09808692-2DD1-7A4E-9F2D-9C50E4D669DB}" destId="{83DB1422-DCB6-954A-966F-12C58AB0B6EF}" srcOrd="1" destOrd="0" presId="urn:microsoft.com/office/officeart/2005/8/layout/hierarchy2"/>
    <dgm:cxn modelId="{7DBF1543-B304-9444-B159-720A21382EA0}" srcId="{47E6CB88-C8FF-7940-B915-590A70D67D60}" destId="{419C2A0E-AE76-634F-B068-C3CEAF96230D}" srcOrd="0" destOrd="0" parTransId="{7D25A626-32D2-EC43-92B6-D29A3A8F3C3A}" sibTransId="{3899A13F-0813-8E4B-BA26-CD364C988968}"/>
    <dgm:cxn modelId="{B347689F-8320-9640-AE63-098F360463A6}" srcId="{47E6CB88-C8FF-7940-B915-590A70D67D60}" destId="{A08A9016-EA3B-074B-A42C-86BA79518570}" srcOrd="1" destOrd="0" parTransId="{09808692-2DD1-7A4E-9F2D-9C50E4D669DB}" sibTransId="{AA20B0B7-6EB1-C749-A227-F53ECB90B328}"/>
    <dgm:cxn modelId="{DD097933-B3F3-4E76-8318-9F1B50BF3ADC}" type="presOf" srcId="{2CA5A4CE-4EF5-6742-B240-532189A91537}" destId="{18E48C0B-46D7-C047-B7B3-D41C488EB3AA}" srcOrd="0" destOrd="0" presId="urn:microsoft.com/office/officeart/2005/8/layout/hierarchy2"/>
    <dgm:cxn modelId="{26FA962F-3446-424A-9819-790E042F4BF1}" type="presOf" srcId="{09808692-2DD1-7A4E-9F2D-9C50E4D669DB}" destId="{4F1BA660-1CBE-5F42-BBAB-62C8F4EE35F7}" srcOrd="0" destOrd="0" presId="urn:microsoft.com/office/officeart/2005/8/layout/hierarchy2"/>
    <dgm:cxn modelId="{21519883-BFDC-B948-9CCD-2711442C3E55}" srcId="{EADF60AD-9C2E-A847-B5E2-A4D069BC3419}" destId="{08913AF5-D44C-BE4B-AF48-B36C86B6146C}" srcOrd="0" destOrd="0" parTransId="{E3619DA6-FD2A-A948-A119-4E4C46113114}" sibTransId="{3405FA54-14D5-D14A-9A89-F56A5D2FCAEC}"/>
    <dgm:cxn modelId="{2AF0F2DF-090B-4476-BAEA-42F8DBE97171}" type="presOf" srcId="{CB61BF38-8873-7D4C-B2B7-D9CEEF8AD046}" destId="{4633C1D2-7D66-0541-990F-1B4FA7575943}" srcOrd="0" destOrd="0" presId="urn:microsoft.com/office/officeart/2005/8/layout/hierarchy2"/>
    <dgm:cxn modelId="{4C118CC4-F273-477F-B9A0-3494F19AF223}" type="presOf" srcId="{419C2A0E-AE76-634F-B068-C3CEAF96230D}" destId="{8253D710-55A0-194F-A136-07E81215C27E}" srcOrd="0" destOrd="0" presId="urn:microsoft.com/office/officeart/2005/8/layout/hierarchy2"/>
    <dgm:cxn modelId="{1C9AF6A6-E270-4B48-BF10-623BFFFA19CE}" type="presOf" srcId="{7D25A626-32D2-EC43-92B6-D29A3A8F3C3A}" destId="{4596C9A1-ECD9-6E4B-BAD7-02605E220309}" srcOrd="1" destOrd="0" presId="urn:microsoft.com/office/officeart/2005/8/layout/hierarchy2"/>
    <dgm:cxn modelId="{7433BD5D-5A81-4779-95FE-36FADC909D41}" type="presOf" srcId="{2CA5A4CE-4EF5-6742-B240-532189A91537}" destId="{71F0AE01-99C1-8C4F-A3EB-F308F94EBC56}" srcOrd="1" destOrd="0" presId="urn:microsoft.com/office/officeart/2005/8/layout/hierarchy2"/>
    <dgm:cxn modelId="{C61B0D96-1CA0-4DD7-9DFE-EBF5C6F31E49}" type="presOf" srcId="{47E6CB88-C8FF-7940-B915-590A70D67D60}" destId="{6DB9D3CC-BB84-DF49-A436-BD1C2D221ADA}" srcOrd="0" destOrd="0" presId="urn:microsoft.com/office/officeart/2005/8/layout/hierarchy2"/>
    <dgm:cxn modelId="{CE01200C-1C5C-4695-BC3C-A4140814589B}" type="presOf" srcId="{EADF60AD-9C2E-A847-B5E2-A4D069BC3419}" destId="{82A9506E-DF66-5045-A4BD-E2F885C7C1B7}" srcOrd="0" destOrd="0" presId="urn:microsoft.com/office/officeart/2005/8/layout/hierarchy2"/>
    <dgm:cxn modelId="{E9BCCDB3-1FD3-DE47-9265-282C5BDF9FBE}" srcId="{08913AF5-D44C-BE4B-AF48-B36C86B6146C}" destId="{CB61BF38-8873-7D4C-B2B7-D9CEEF8AD046}" srcOrd="1" destOrd="0" parTransId="{02EBDA9B-9B2B-0B41-A128-AA6FA85CB28E}" sibTransId="{8005095E-0ABD-3849-89FD-E06B1A82C53F}"/>
    <dgm:cxn modelId="{AD9C0A53-5A51-4AF8-AA9E-A875461CF87C}" type="presOf" srcId="{A08A9016-EA3B-074B-A42C-86BA79518570}" destId="{56D54E49-732D-4C41-8BEF-030892491F5F}" srcOrd="0" destOrd="0" presId="urn:microsoft.com/office/officeart/2005/8/layout/hierarchy2"/>
    <dgm:cxn modelId="{A0C6980D-71CF-4F9D-BED9-45CBBAA51423}" type="presOf" srcId="{02EBDA9B-9B2B-0B41-A128-AA6FA85CB28E}" destId="{EDD29E59-0983-504E-9C6A-7FF8E00AA320}" srcOrd="1" destOrd="0" presId="urn:microsoft.com/office/officeart/2005/8/layout/hierarchy2"/>
    <dgm:cxn modelId="{2A162740-4D3B-1C46-98E8-0AA17338CBD3}" srcId="{08913AF5-D44C-BE4B-AF48-B36C86B6146C}" destId="{47E6CB88-C8FF-7940-B915-590A70D67D60}" srcOrd="0" destOrd="0" parTransId="{2CA5A4CE-4EF5-6742-B240-532189A91537}" sibTransId="{C8248829-2704-3341-A383-D19551BEF6D5}"/>
    <dgm:cxn modelId="{B0F96388-52D0-46BB-A1F7-661EC1C4A64D}" type="presOf" srcId="{02EBDA9B-9B2B-0B41-A128-AA6FA85CB28E}" destId="{FF781CDC-5A49-7043-A471-6146370B2CF1}" srcOrd="0" destOrd="0" presId="urn:microsoft.com/office/officeart/2005/8/layout/hierarchy2"/>
    <dgm:cxn modelId="{4ECD4C7F-BE86-4DE8-A9B2-6F3E1C8AB6FD}" type="presOf" srcId="{7D25A626-32D2-EC43-92B6-D29A3A8F3C3A}" destId="{861A7BA3-8852-EA46-8130-3C6E8F932CB9}" srcOrd="0" destOrd="0" presId="urn:microsoft.com/office/officeart/2005/8/layout/hierarchy2"/>
    <dgm:cxn modelId="{AEC0C1CC-D090-4CBF-8A14-C8BE662C5B48}" type="presParOf" srcId="{82A9506E-DF66-5045-A4BD-E2F885C7C1B7}" destId="{37BA133A-622F-0D4B-BD03-4A115CC8C9F2}" srcOrd="0" destOrd="0" presId="urn:microsoft.com/office/officeart/2005/8/layout/hierarchy2"/>
    <dgm:cxn modelId="{3A9B9E2A-9025-4177-9F98-5815BD4C4A84}" type="presParOf" srcId="{37BA133A-622F-0D4B-BD03-4A115CC8C9F2}" destId="{E047AC97-3622-2142-9CE3-522EE056FB7E}" srcOrd="0" destOrd="0" presId="urn:microsoft.com/office/officeart/2005/8/layout/hierarchy2"/>
    <dgm:cxn modelId="{B8BAD83E-01A3-401C-9707-561EC63915E9}" type="presParOf" srcId="{37BA133A-622F-0D4B-BD03-4A115CC8C9F2}" destId="{18AAAFCA-E68C-5940-B721-D04111A18929}" srcOrd="1" destOrd="0" presId="urn:microsoft.com/office/officeart/2005/8/layout/hierarchy2"/>
    <dgm:cxn modelId="{4599A49C-EAC5-421A-B8B0-7B76F8343CA5}" type="presParOf" srcId="{18AAAFCA-E68C-5940-B721-D04111A18929}" destId="{18E48C0B-46D7-C047-B7B3-D41C488EB3AA}" srcOrd="0" destOrd="0" presId="urn:microsoft.com/office/officeart/2005/8/layout/hierarchy2"/>
    <dgm:cxn modelId="{DADC9171-F0E4-4B12-A566-6E5AA0093BE9}" type="presParOf" srcId="{18E48C0B-46D7-C047-B7B3-D41C488EB3AA}" destId="{71F0AE01-99C1-8C4F-A3EB-F308F94EBC56}" srcOrd="0" destOrd="0" presId="urn:microsoft.com/office/officeart/2005/8/layout/hierarchy2"/>
    <dgm:cxn modelId="{A294473F-34B2-4867-ABB5-21E2BF2E6E3D}" type="presParOf" srcId="{18AAAFCA-E68C-5940-B721-D04111A18929}" destId="{3CCF392F-4BC6-904A-B3B3-7573C795B593}" srcOrd="1" destOrd="0" presId="urn:microsoft.com/office/officeart/2005/8/layout/hierarchy2"/>
    <dgm:cxn modelId="{EA5517E2-CF3D-49E3-BBB5-1BA54DF6054B}" type="presParOf" srcId="{3CCF392F-4BC6-904A-B3B3-7573C795B593}" destId="{6DB9D3CC-BB84-DF49-A436-BD1C2D221ADA}" srcOrd="0" destOrd="0" presId="urn:microsoft.com/office/officeart/2005/8/layout/hierarchy2"/>
    <dgm:cxn modelId="{954216C7-1020-4E73-9B29-299B35F5C1AA}" type="presParOf" srcId="{3CCF392F-4BC6-904A-B3B3-7573C795B593}" destId="{C152BC01-3A4A-3F44-9284-2A9D569187F5}" srcOrd="1" destOrd="0" presId="urn:microsoft.com/office/officeart/2005/8/layout/hierarchy2"/>
    <dgm:cxn modelId="{6EB90116-0A62-4B42-81EE-0386E8C6FC49}" type="presParOf" srcId="{C152BC01-3A4A-3F44-9284-2A9D569187F5}" destId="{861A7BA3-8852-EA46-8130-3C6E8F932CB9}" srcOrd="0" destOrd="0" presId="urn:microsoft.com/office/officeart/2005/8/layout/hierarchy2"/>
    <dgm:cxn modelId="{697811F9-2AFB-4924-B18D-64F89A118EA7}" type="presParOf" srcId="{861A7BA3-8852-EA46-8130-3C6E8F932CB9}" destId="{4596C9A1-ECD9-6E4B-BAD7-02605E220309}" srcOrd="0" destOrd="0" presId="urn:microsoft.com/office/officeart/2005/8/layout/hierarchy2"/>
    <dgm:cxn modelId="{C8185D26-8B55-4A55-9840-EB4A7182A28F}" type="presParOf" srcId="{C152BC01-3A4A-3F44-9284-2A9D569187F5}" destId="{ABD539C0-6653-DF46-8D28-C15BF5827519}" srcOrd="1" destOrd="0" presId="urn:microsoft.com/office/officeart/2005/8/layout/hierarchy2"/>
    <dgm:cxn modelId="{49F9D3DE-9EB0-4DE6-8FDC-DEDB87E87E8C}" type="presParOf" srcId="{ABD539C0-6653-DF46-8D28-C15BF5827519}" destId="{8253D710-55A0-194F-A136-07E81215C27E}" srcOrd="0" destOrd="0" presId="urn:microsoft.com/office/officeart/2005/8/layout/hierarchy2"/>
    <dgm:cxn modelId="{4131C62B-F68D-4472-996C-0F17320727AB}" type="presParOf" srcId="{ABD539C0-6653-DF46-8D28-C15BF5827519}" destId="{310C635E-5F00-3446-AA47-023C1F89CA43}" srcOrd="1" destOrd="0" presId="urn:microsoft.com/office/officeart/2005/8/layout/hierarchy2"/>
    <dgm:cxn modelId="{F27DDB16-75D7-4B0C-BB87-34C7A68B1801}" type="presParOf" srcId="{C152BC01-3A4A-3F44-9284-2A9D569187F5}" destId="{4F1BA660-1CBE-5F42-BBAB-62C8F4EE35F7}" srcOrd="2" destOrd="0" presId="urn:microsoft.com/office/officeart/2005/8/layout/hierarchy2"/>
    <dgm:cxn modelId="{3F9127A5-7447-4151-9946-2F83C34643FE}" type="presParOf" srcId="{4F1BA660-1CBE-5F42-BBAB-62C8F4EE35F7}" destId="{83DB1422-DCB6-954A-966F-12C58AB0B6EF}" srcOrd="0" destOrd="0" presId="urn:microsoft.com/office/officeart/2005/8/layout/hierarchy2"/>
    <dgm:cxn modelId="{1E766FFB-3ED1-4053-83C5-FDBD99B22926}" type="presParOf" srcId="{C152BC01-3A4A-3F44-9284-2A9D569187F5}" destId="{8A94A231-D765-F74C-8BD4-288BAF2EFD17}" srcOrd="3" destOrd="0" presId="urn:microsoft.com/office/officeart/2005/8/layout/hierarchy2"/>
    <dgm:cxn modelId="{3D9CBE1E-6C3A-4B29-92EA-7EAA6FF120C5}" type="presParOf" srcId="{8A94A231-D765-F74C-8BD4-288BAF2EFD17}" destId="{56D54E49-732D-4C41-8BEF-030892491F5F}" srcOrd="0" destOrd="0" presId="urn:microsoft.com/office/officeart/2005/8/layout/hierarchy2"/>
    <dgm:cxn modelId="{47D819F1-25AD-46C4-B2EE-B64A2AF79861}" type="presParOf" srcId="{8A94A231-D765-F74C-8BD4-288BAF2EFD17}" destId="{576815D9-1D79-B74C-8799-C6C70F4B4431}" srcOrd="1" destOrd="0" presId="urn:microsoft.com/office/officeart/2005/8/layout/hierarchy2"/>
    <dgm:cxn modelId="{243FDE5D-0EA4-4007-B657-DF4F931C43B9}" type="presParOf" srcId="{18AAAFCA-E68C-5940-B721-D04111A18929}" destId="{FF781CDC-5A49-7043-A471-6146370B2CF1}" srcOrd="2" destOrd="0" presId="urn:microsoft.com/office/officeart/2005/8/layout/hierarchy2"/>
    <dgm:cxn modelId="{17C1256A-988C-4F8F-9E06-7CC5B84F0843}" type="presParOf" srcId="{FF781CDC-5A49-7043-A471-6146370B2CF1}" destId="{EDD29E59-0983-504E-9C6A-7FF8E00AA320}" srcOrd="0" destOrd="0" presId="urn:microsoft.com/office/officeart/2005/8/layout/hierarchy2"/>
    <dgm:cxn modelId="{B21ADDFC-09DE-410C-8D3D-0AF42C92E864}" type="presParOf" srcId="{18AAAFCA-E68C-5940-B721-D04111A18929}" destId="{CF420AF6-353C-4E41-9653-5D589EB7324A}" srcOrd="3" destOrd="0" presId="urn:microsoft.com/office/officeart/2005/8/layout/hierarchy2"/>
    <dgm:cxn modelId="{141A9C4D-B643-4E6B-A348-1291D4B51ADF}" type="presParOf" srcId="{CF420AF6-353C-4E41-9653-5D589EB7324A}" destId="{4633C1D2-7D66-0541-990F-1B4FA7575943}" srcOrd="0" destOrd="0" presId="urn:microsoft.com/office/officeart/2005/8/layout/hierarchy2"/>
    <dgm:cxn modelId="{7AC579E7-053F-4A79-9C88-10C3E8511178}" type="presParOf" srcId="{CF420AF6-353C-4E41-9653-5D589EB7324A}" destId="{66E4BA44-6B59-AE43-8597-93517DAE2B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7AC97-3622-2142-9CE3-522EE056FB7E}">
      <dsp:nvSpPr>
        <dsp:cNvPr id="0" name=""/>
        <dsp:cNvSpPr/>
      </dsp:nvSpPr>
      <dsp:spPr>
        <a:xfrm>
          <a:off x="5887" y="1402206"/>
          <a:ext cx="2495903" cy="8970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Southern Generation</a:t>
          </a:r>
        </a:p>
      </dsp:txBody>
      <dsp:txXfrm>
        <a:off x="32162" y="1428481"/>
        <a:ext cx="2443353" cy="844542"/>
      </dsp:txXfrm>
    </dsp:sp>
    <dsp:sp modelId="{18E48C0B-46D7-C047-B7B3-D41C488EB3AA}">
      <dsp:nvSpPr>
        <dsp:cNvPr id="0" name=""/>
        <dsp:cNvSpPr/>
      </dsp:nvSpPr>
      <dsp:spPr>
        <a:xfrm rot="19062186">
          <a:off x="2412261" y="1600216"/>
          <a:ext cx="687809" cy="38195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434831" y="17121"/>
              </a:lnTo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38971" y="1602118"/>
        <a:ext cx="34390" cy="34390"/>
      </dsp:txXfrm>
    </dsp:sp>
    <dsp:sp modelId="{6DB9D3CC-BB84-DF49-A436-BD1C2D221ADA}">
      <dsp:nvSpPr>
        <dsp:cNvPr id="0" name=""/>
        <dsp:cNvSpPr/>
      </dsp:nvSpPr>
      <dsp:spPr>
        <a:xfrm>
          <a:off x="3010541" y="968680"/>
          <a:ext cx="2431839" cy="8383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Roaring Forties Energy (50%)</a:t>
          </a:r>
        </a:p>
      </dsp:txBody>
      <dsp:txXfrm>
        <a:off x="3035097" y="993236"/>
        <a:ext cx="2382727" cy="789276"/>
      </dsp:txXfrm>
    </dsp:sp>
    <dsp:sp modelId="{861A7BA3-8852-EA46-8130-3C6E8F932CB9}">
      <dsp:nvSpPr>
        <dsp:cNvPr id="0" name=""/>
        <dsp:cNvSpPr/>
      </dsp:nvSpPr>
      <dsp:spPr>
        <a:xfrm rot="18351796">
          <a:off x="5262559" y="1016897"/>
          <a:ext cx="868392" cy="38195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472664" y="17121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75046" y="1014285"/>
        <a:ext cx="43419" cy="43419"/>
      </dsp:txXfrm>
    </dsp:sp>
    <dsp:sp modelId="{8253D710-55A0-194F-A136-07E81215C27E}">
      <dsp:nvSpPr>
        <dsp:cNvPr id="0" name=""/>
        <dsp:cNvSpPr/>
      </dsp:nvSpPr>
      <dsp:spPr>
        <a:xfrm>
          <a:off x="5951131" y="81925"/>
          <a:ext cx="2348251" cy="1204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Electricity Invercargill (Pylon)</a:t>
          </a:r>
          <a:br>
            <a:rPr lang="en-US" sz="17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</a:br>
          <a:r>
            <a:rPr lang="en-US" sz="1700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(</a:t>
          </a:r>
          <a:r>
            <a:rPr lang="en-US" sz="170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50%)</a:t>
          </a:r>
        </a:p>
      </dsp:txBody>
      <dsp:txXfrm>
        <a:off x="5986406" y="117200"/>
        <a:ext cx="2277701" cy="1133827"/>
      </dsp:txXfrm>
    </dsp:sp>
    <dsp:sp modelId="{4F1BA660-1CBE-5F42-BBAB-62C8F4EE35F7}">
      <dsp:nvSpPr>
        <dsp:cNvPr id="0" name=""/>
        <dsp:cNvSpPr/>
      </dsp:nvSpPr>
      <dsp:spPr>
        <a:xfrm rot="3298290">
          <a:off x="5253581" y="1731678"/>
          <a:ext cx="886349" cy="38195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425888" y="17121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74597" y="1728617"/>
        <a:ext cx="44317" cy="44317"/>
      </dsp:txXfrm>
    </dsp:sp>
    <dsp:sp modelId="{56D54E49-732D-4C41-8BEF-030892491F5F}">
      <dsp:nvSpPr>
        <dsp:cNvPr id="0" name=""/>
        <dsp:cNvSpPr/>
      </dsp:nvSpPr>
      <dsp:spPr>
        <a:xfrm>
          <a:off x="5951131" y="1639814"/>
          <a:ext cx="2395909" cy="9477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The Power Company</a:t>
          </a:r>
          <a:b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(Last Tango)</a:t>
          </a:r>
          <a:b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50</a:t>
          </a:r>
          <a:r>
            <a:rPr lang="en-US" sz="17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%)</a:t>
          </a:r>
        </a:p>
      </dsp:txBody>
      <dsp:txXfrm>
        <a:off x="5978889" y="1667572"/>
        <a:ext cx="2340393" cy="892209"/>
      </dsp:txXfrm>
    </dsp:sp>
    <dsp:sp modelId="{FF781CDC-5A49-7043-A471-6146370B2CF1}">
      <dsp:nvSpPr>
        <dsp:cNvPr id="0" name=""/>
        <dsp:cNvSpPr/>
      </dsp:nvSpPr>
      <dsp:spPr>
        <a:xfrm rot="3408334">
          <a:off x="2304138" y="2197163"/>
          <a:ext cx="873569" cy="38195"/>
        </a:xfrm>
        <a:custGeom>
          <a:avLst/>
          <a:gdLst/>
          <a:ahLst/>
          <a:cxnLst/>
          <a:rect l="0" t="0" r="0" b="0"/>
          <a:pathLst>
            <a:path>
              <a:moveTo>
                <a:pt x="0" y="17121"/>
              </a:moveTo>
              <a:lnTo>
                <a:pt x="623855" y="17121"/>
              </a:lnTo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19083" y="2194422"/>
        <a:ext cx="43678" cy="43678"/>
      </dsp:txXfrm>
    </dsp:sp>
    <dsp:sp modelId="{4633C1D2-7D66-0541-990F-1B4FA7575943}">
      <dsp:nvSpPr>
        <dsp:cNvPr id="0" name=""/>
        <dsp:cNvSpPr/>
      </dsp:nvSpPr>
      <dsp:spPr>
        <a:xfrm>
          <a:off x="2980054" y="2166588"/>
          <a:ext cx="2440221" cy="8303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Pioneer Generation (50%)</a:t>
          </a:r>
        </a:p>
      </dsp:txBody>
      <dsp:txXfrm>
        <a:off x="3004375" y="2190909"/>
        <a:ext cx="2391579" cy="78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53EFD-F7EF-4B68-85D8-24777305E9F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CEF0F-53DC-45BE-B736-278208A7412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026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FCD8-C368-4B0C-8A0B-9F6F78BF22C5}" type="slidenum">
              <a:rPr lang="en-NZ" smtClean="0">
                <a:solidFill>
                  <a:prstClr val="black"/>
                </a:solidFill>
              </a:rPr>
              <a:pPr/>
              <a:t>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1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9221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6470993"/>
            <a:ext cx="9296400" cy="399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38066"/>
            <a:ext cx="3566849" cy="12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895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91D40-CDA6-476C-A734-85B3524A80F2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BDE4-DE8E-4551-84FB-B1FD1E10DC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6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344E3-4B1F-4B15-B9DD-F37554D2D3C9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670F0-BD47-4613-9F6B-1526ABB33F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6A872-66BC-4E76-BF26-F55E0C8CF061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F90A8-CF9F-409E-9BB9-8A1F469326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5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CA1D1-4A1F-4828-B5F1-FD746209778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9BC0D-1A1B-4184-9C54-7A83009E84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9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1306B-2143-4808-8278-0A82A0A5B35D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B7652-85EB-4240-8082-B707796D3A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1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08727-66BB-4B46-B175-9F93BCCB247C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AE26-127B-4BC4-A1EF-C906E4F285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1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5A1CE-300F-4F9F-B0FC-23ECC3946970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713DE-6C75-453F-B070-E61A5E8FFF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0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99982-4CB1-4DF0-B403-33376D01A366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17B4E-0A4F-4B58-A1CB-C1BA3B2D68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DBDA6A-84BC-41EE-83D5-6831535F4F1E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C2592-E805-46E3-814C-3F4C95830A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6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192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96642-7B77-4C4C-AF3E-004BF421BF0B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A1301-E407-4534-97EC-5FFDB2E9C5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46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601EA-162C-4F12-809A-A3F46F56AE92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BFCDF-65C9-460F-918F-95DFFFAA4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8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0273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98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7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6185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508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1197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29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25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d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76250" y="825500"/>
            <a:ext cx="8077200" cy="520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4561-599A-490F-BBF7-B081DFCC51D6}" type="datetimeFigureOut">
              <a:rPr lang="en-NZ" smtClean="0"/>
              <a:t>20/07/2015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D814-D295-4E09-82EE-1E977814834F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-76200" y="6470993"/>
            <a:ext cx="9296400" cy="399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5791200"/>
            <a:ext cx="1645703" cy="5837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6200" y="-152401"/>
            <a:ext cx="9372600" cy="1389927"/>
          </a:xfrm>
          <a:prstGeom prst="rect">
            <a:avLst/>
          </a:prstGeom>
          <a:solidFill>
            <a:srgbClr val="1D23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5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81E0AB8-9EE3-4F91-94EE-C604AD5016E5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7/20/2015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985332B-16A1-43CA-BAC4-398D7ECBB53C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44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" y="2028684"/>
            <a:ext cx="8969187" cy="324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922114"/>
          </a:xfrm>
        </p:spPr>
        <p:txBody>
          <a:bodyPr>
            <a:noAutofit/>
          </a:bodyPr>
          <a:lstStyle/>
          <a:p>
            <a:r>
              <a:rPr lang="en-NZ" sz="2800" b="1" dirty="0" smtClean="0">
                <a:solidFill>
                  <a:schemeClr val="tx2"/>
                </a:solidFill>
                <a:ea typeface="Roboto" pitchFamily="2" charset="0"/>
              </a:rPr>
              <a:t/>
            </a:r>
            <a:br>
              <a:rPr lang="en-NZ" sz="2800" b="1" dirty="0" smtClean="0">
                <a:solidFill>
                  <a:schemeClr val="tx2"/>
                </a:solidFill>
                <a:ea typeface="Roboto" pitchFamily="2" charset="0"/>
              </a:rPr>
            </a:br>
            <a:r>
              <a:rPr lang="en-NZ" sz="2800" b="1" dirty="0">
                <a:solidFill>
                  <a:schemeClr val="tx2"/>
                </a:solidFill>
                <a:ea typeface="Roboto" pitchFamily="2" charset="0"/>
              </a:rPr>
              <a:t/>
            </a:r>
            <a:br>
              <a:rPr lang="en-NZ" sz="2800" b="1" dirty="0">
                <a:solidFill>
                  <a:schemeClr val="tx2"/>
                </a:solidFill>
                <a:ea typeface="Roboto" pitchFamily="2" charset="0"/>
              </a:rPr>
            </a:br>
            <a:r>
              <a:rPr lang="en-NZ" sz="2800" b="1" dirty="0" smtClean="0">
                <a:solidFill>
                  <a:schemeClr val="tx2"/>
                </a:solidFill>
                <a:ea typeface="Roboto" pitchFamily="2" charset="0"/>
              </a:rPr>
              <a:t/>
            </a:r>
            <a:br>
              <a:rPr lang="en-NZ" sz="2800" b="1" dirty="0" smtClean="0">
                <a:solidFill>
                  <a:schemeClr val="tx2"/>
                </a:solidFill>
                <a:ea typeface="Roboto" pitchFamily="2" charset="0"/>
              </a:rPr>
            </a:br>
            <a:r>
              <a:rPr lang="en-NZ" sz="3600" b="1" i="1" dirty="0" smtClean="0">
                <a:ea typeface="Roboto" pitchFamily="2" charset="0"/>
              </a:rPr>
              <a:t>Electricity Distribution Business – Investment in Wind Generation</a:t>
            </a:r>
            <a:r>
              <a:rPr lang="en-NZ" sz="3600" b="1" i="1" dirty="0" smtClean="0">
                <a:solidFill>
                  <a:schemeClr val="tx2"/>
                </a:solidFill>
                <a:ea typeface="Roboto" pitchFamily="2" charset="0"/>
              </a:rPr>
              <a:t/>
            </a:r>
            <a:br>
              <a:rPr lang="en-NZ" sz="3600" b="1" i="1" dirty="0" smtClean="0">
                <a:solidFill>
                  <a:schemeClr val="tx2"/>
                </a:solidFill>
                <a:ea typeface="Roboto" pitchFamily="2" charset="0"/>
              </a:rPr>
            </a:br>
            <a:r>
              <a:rPr lang="en-NZ" sz="2400" b="1" dirty="0">
                <a:solidFill>
                  <a:schemeClr val="tx2"/>
                </a:solidFill>
                <a:ea typeface="Roboto" pitchFamily="2" charset="0"/>
              </a:rPr>
              <a:t/>
            </a:r>
            <a:br>
              <a:rPr lang="en-NZ" sz="2400" b="1" dirty="0">
                <a:solidFill>
                  <a:schemeClr val="tx2"/>
                </a:solidFill>
                <a:ea typeface="Roboto" pitchFamily="2" charset="0"/>
              </a:rPr>
            </a:br>
            <a:r>
              <a:rPr lang="en-NZ" sz="2400" b="1" dirty="0" smtClean="0">
                <a:solidFill>
                  <a:schemeClr val="tx2"/>
                </a:solidFill>
                <a:ea typeface="Roboto" pitchFamily="2" charset="0"/>
              </a:rPr>
              <a:t/>
            </a:r>
            <a:br>
              <a:rPr lang="en-NZ" sz="2400" b="1" dirty="0" smtClean="0">
                <a:solidFill>
                  <a:schemeClr val="tx2"/>
                </a:solidFill>
                <a:ea typeface="Roboto" pitchFamily="2" charset="0"/>
              </a:rPr>
            </a:br>
            <a:r>
              <a:rPr lang="en-NZ" sz="1800" b="1" dirty="0">
                <a:ea typeface="Roboto" pitchFamily="2" charset="0"/>
              </a:rPr>
              <a:t>Wind Association of </a:t>
            </a:r>
            <a:r>
              <a:rPr lang="en-NZ" sz="1800" b="1" dirty="0" smtClean="0">
                <a:ea typeface="Roboto" pitchFamily="2" charset="0"/>
              </a:rPr>
              <a:t>New Zealand</a:t>
            </a:r>
            <a:r>
              <a:rPr lang="en-NZ" sz="2400" b="1" dirty="0" smtClean="0">
                <a:solidFill>
                  <a:schemeClr val="tx2"/>
                </a:solidFill>
                <a:ea typeface="Roboto" pitchFamily="2" charset="0"/>
              </a:rPr>
              <a:t/>
            </a:r>
            <a:br>
              <a:rPr lang="en-NZ" sz="2400" b="1" dirty="0" smtClean="0">
                <a:solidFill>
                  <a:schemeClr val="tx2"/>
                </a:solidFill>
                <a:ea typeface="Roboto" pitchFamily="2" charset="0"/>
              </a:rPr>
            </a:br>
            <a:r>
              <a:rPr lang="en-NZ" sz="1800" b="1" dirty="0" smtClean="0">
                <a:ea typeface="Roboto" pitchFamily="2" charset="0"/>
              </a:rPr>
              <a:t>1 July 2015</a:t>
            </a:r>
            <a:endParaRPr lang="en-NZ" sz="1800" b="1" dirty="0">
              <a:ea typeface="Roboto" pitchFamily="2" charset="0"/>
            </a:endParaRPr>
          </a:p>
        </p:txBody>
      </p:sp>
      <p:pic>
        <p:nvPicPr>
          <p:cNvPr id="5" name="Picture 2" descr="C:\Users\ssm\AppData\Local\Microsoft\Windows\Temporary Internet Files\Content.Outlook\84QPAN2E\Electricity Inverca#1045F6C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5867144"/>
            <a:ext cx="1123680" cy="5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5970662"/>
            <a:ext cx="47085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555"/>
            <a:ext cx="8229600" cy="1143000"/>
          </a:xfrm>
        </p:spPr>
        <p:txBody>
          <a:bodyPr/>
          <a:lstStyle/>
          <a:p>
            <a:r>
              <a:rPr lang="en-NZ" sz="3200" b="1" dirty="0" smtClean="0"/>
              <a:t>Summary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370-0B87-45A8-A6D9-B25DACCDF3B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9922"/>
            <a:ext cx="8316000" cy="452596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NZ" sz="1600" dirty="0" smtClean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Lower South Island network and generation companies having aligned business drivers</a:t>
            </a:r>
          </a:p>
          <a:p>
            <a:endParaRPr lang="en-NZ" sz="2000" dirty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Opportunity to diversify within energy sector</a:t>
            </a:r>
          </a:p>
          <a:p>
            <a:endParaRPr lang="en-NZ" sz="2000" dirty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De-risked opportunity – partnering with proven operator</a:t>
            </a:r>
          </a:p>
          <a:p>
            <a:endParaRPr lang="en-NZ" sz="2000" dirty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Electricity networks’ balance sheet utilised to realise new renewable generation opportunities</a:t>
            </a:r>
          </a:p>
          <a:p>
            <a:endParaRPr lang="en-NZ" sz="2000" dirty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Structured so the partnership can grow as opportunities present themselves</a:t>
            </a:r>
          </a:p>
          <a:p>
            <a:endParaRPr lang="en-NZ" sz="2000" dirty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Strategic </a:t>
            </a:r>
            <a:r>
              <a:rPr lang="en-NZ" sz="2000" dirty="0">
                <a:sym typeface="Wingdings"/>
              </a:rPr>
              <a:t>positioning for the future</a:t>
            </a:r>
          </a:p>
          <a:p>
            <a:endParaRPr lang="en-NZ" sz="2000" dirty="0" smtClean="0">
              <a:sym typeface="Wingdings"/>
            </a:endParaRPr>
          </a:p>
          <a:p>
            <a:endParaRPr lang="en-NZ" sz="2000" dirty="0">
              <a:sym typeface="Wingdings"/>
            </a:endParaRPr>
          </a:p>
          <a:p>
            <a:pPr lvl="1"/>
            <a:endParaRPr lang="en-NZ" sz="1600" dirty="0" smtClean="0">
              <a:sym typeface="Wingdings"/>
            </a:endParaRPr>
          </a:p>
          <a:p>
            <a:pPr lvl="1"/>
            <a:endParaRPr lang="en-NZ" sz="1600" dirty="0" smtClean="0">
              <a:sym typeface="Wingdings"/>
            </a:endParaRPr>
          </a:p>
          <a:p>
            <a:endParaRPr lang="en-NZ" sz="2000" dirty="0" smtClean="0"/>
          </a:p>
        </p:txBody>
      </p:sp>
    </p:spTree>
    <p:extLst>
      <p:ext uri="{BB962C8B-B14F-4D97-AF65-F5344CB8AC3E}">
        <p14:creationId xmlns:p14="http://schemas.microsoft.com/office/powerpoint/2010/main" val="34608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11760" y="2924944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>
                <a:solidFill>
                  <a:schemeClr val="tx2">
                    <a:lumMod val="50000"/>
                  </a:schemeClr>
                </a:solidFill>
              </a:rPr>
              <a:t>Questions?</a:t>
            </a:r>
            <a:endParaRPr lang="en-NZ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P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57175"/>
            <a:ext cx="28559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9"/>
          <p:cNvSpPr>
            <a:spLocks noGrp="1" noChangeArrowheads="1"/>
          </p:cNvSpPr>
          <p:nvPr>
            <p:ph idx="1"/>
          </p:nvPr>
        </p:nvSpPr>
        <p:spPr>
          <a:xfrm>
            <a:off x="3635375" y="1250950"/>
            <a:ext cx="4979988" cy="45339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2000" dirty="0" smtClean="0">
                <a:solidFill>
                  <a:srgbClr val="000000"/>
                </a:solidFill>
              </a:rPr>
              <a:t>Network </a:t>
            </a:r>
            <a:r>
              <a:rPr lang="en-NZ" sz="2000" dirty="0">
                <a:solidFill>
                  <a:srgbClr val="000000"/>
                </a:solidFill>
              </a:rPr>
              <a:t>Management Company</a:t>
            </a:r>
          </a:p>
          <a:p>
            <a:pPr marL="695325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1600" dirty="0">
                <a:solidFill>
                  <a:srgbClr val="000000"/>
                </a:solidFill>
              </a:rPr>
              <a:t>50% </a:t>
            </a:r>
            <a:r>
              <a:rPr lang="en-NZ" sz="1600" dirty="0" smtClean="0">
                <a:solidFill>
                  <a:srgbClr val="000000"/>
                </a:solidFill>
              </a:rPr>
              <a:t>Electricity Invercargill Limited</a:t>
            </a:r>
          </a:p>
          <a:p>
            <a:pPr marL="695325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1600" dirty="0" smtClean="0">
                <a:solidFill>
                  <a:srgbClr val="000000"/>
                </a:solidFill>
              </a:rPr>
              <a:t>50</a:t>
            </a:r>
            <a:r>
              <a:rPr lang="en-NZ" sz="1600" dirty="0">
                <a:solidFill>
                  <a:srgbClr val="000000"/>
                </a:solidFill>
              </a:rPr>
              <a:t>% </a:t>
            </a:r>
            <a:r>
              <a:rPr lang="en-NZ" sz="1600" dirty="0" smtClean="0">
                <a:solidFill>
                  <a:srgbClr val="000000"/>
                </a:solidFill>
              </a:rPr>
              <a:t>The Power Company Limited</a:t>
            </a:r>
          </a:p>
          <a:p>
            <a:pPr marL="695325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NZ" sz="1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2000" dirty="0" smtClean="0">
                <a:solidFill>
                  <a:srgbClr val="000000"/>
                </a:solidFill>
              </a:rPr>
              <a:t>Manage five electricity networks</a:t>
            </a:r>
          </a:p>
          <a:p>
            <a:pPr marL="752475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1600" dirty="0" smtClean="0">
                <a:solidFill>
                  <a:srgbClr val="000000"/>
                </a:solidFill>
              </a:rPr>
              <a:t>The </a:t>
            </a:r>
            <a:r>
              <a:rPr lang="en-NZ" sz="1600" dirty="0">
                <a:solidFill>
                  <a:srgbClr val="000000"/>
                </a:solidFill>
              </a:rPr>
              <a:t>Power Company</a:t>
            </a:r>
          </a:p>
          <a:p>
            <a:pPr marL="752475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1600" dirty="0" smtClean="0">
                <a:solidFill>
                  <a:srgbClr val="000000"/>
                </a:solidFill>
              </a:rPr>
              <a:t>Electricity Invercargill</a:t>
            </a:r>
            <a:endParaRPr lang="en-NZ" sz="1600" dirty="0">
              <a:solidFill>
                <a:srgbClr val="000000"/>
              </a:solidFill>
            </a:endParaRPr>
          </a:p>
          <a:p>
            <a:pPr marL="752475">
              <a:lnSpc>
                <a:spcPct val="90000"/>
              </a:lnSpc>
              <a:defRPr/>
            </a:pPr>
            <a:r>
              <a:rPr lang="en-NZ" sz="1600" dirty="0">
                <a:solidFill>
                  <a:srgbClr val="000000"/>
                </a:solidFill>
              </a:rPr>
              <a:t>OtagoNet</a:t>
            </a:r>
          </a:p>
          <a:p>
            <a:pPr marL="752475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1600" dirty="0" smtClean="0">
                <a:solidFill>
                  <a:srgbClr val="000000"/>
                </a:solidFill>
              </a:rPr>
              <a:t>Electricity Southland</a:t>
            </a:r>
          </a:p>
          <a:p>
            <a:pPr marL="752475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1600" dirty="0" smtClean="0">
                <a:solidFill>
                  <a:srgbClr val="000000"/>
                </a:solidFill>
              </a:rPr>
              <a:t>SIESA</a:t>
            </a:r>
            <a:endParaRPr lang="en-NZ" sz="1600" dirty="0">
              <a:solidFill>
                <a:srgbClr val="000000"/>
              </a:solidFill>
            </a:endParaRPr>
          </a:p>
          <a:p>
            <a:pPr marL="1152525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NZ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NZ" sz="2000" dirty="0" smtClean="0">
                <a:solidFill>
                  <a:srgbClr val="000000"/>
                </a:solidFill>
              </a:rPr>
              <a:t>150 Employees, 110 Contractors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NZ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NZ" sz="2000" dirty="0" smtClean="0">
                <a:solidFill>
                  <a:srgbClr val="000000"/>
                </a:solidFill>
              </a:rPr>
              <a:t>Managed Turnover	$122 Million pa 								</a:t>
            </a:r>
            <a:r>
              <a:rPr lang="en-NZ" sz="1600" dirty="0" smtClean="0">
                <a:solidFill>
                  <a:srgbClr val="000000"/>
                </a:solidFill>
              </a:rPr>
              <a:t>(+$74 capital)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NZ" sz="1600" dirty="0" smtClean="0">
                <a:solidFill>
                  <a:srgbClr val="000000"/>
                </a:solidFill>
              </a:rPr>
              <a:t>        </a:t>
            </a:r>
            <a:r>
              <a:rPr lang="en-NZ" sz="2000" dirty="0" smtClean="0">
                <a:solidFill>
                  <a:srgbClr val="000000"/>
                </a:solidFill>
              </a:rPr>
              <a:t>Managed Asset Value    $711 Million pa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NZ" sz="1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NZ" sz="2000" dirty="0" smtClean="0">
                <a:solidFill>
                  <a:srgbClr val="000000"/>
                </a:solidFill>
              </a:rPr>
              <a:t>Managed networks;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NZ" sz="2000" dirty="0" smtClean="0">
                <a:solidFill>
                  <a:srgbClr val="000000"/>
                </a:solidFill>
              </a:rPr>
              <a:t>		</a:t>
            </a:r>
            <a:r>
              <a:rPr lang="en-NZ" sz="1600" dirty="0" smtClean="0">
                <a:solidFill>
                  <a:srgbClr val="000000"/>
                </a:solidFill>
              </a:rPr>
              <a:t>Physical Network Size		3</a:t>
            </a:r>
            <a:r>
              <a:rPr lang="en-NZ" sz="1600" baseline="30000" dirty="0" smtClean="0">
                <a:solidFill>
                  <a:srgbClr val="000000"/>
                </a:solidFill>
              </a:rPr>
              <a:t>rd</a:t>
            </a:r>
            <a:br>
              <a:rPr lang="en-NZ" sz="1600" baseline="30000" dirty="0" smtClean="0">
                <a:solidFill>
                  <a:srgbClr val="000000"/>
                </a:solidFill>
              </a:rPr>
            </a:br>
            <a:r>
              <a:rPr lang="en-NZ" sz="1600" baseline="30000" dirty="0" smtClean="0">
                <a:solidFill>
                  <a:srgbClr val="000000"/>
                </a:solidFill>
              </a:rPr>
              <a:t>		</a:t>
            </a:r>
            <a:r>
              <a:rPr lang="en-NZ" sz="1600" dirty="0" smtClean="0">
                <a:solidFill>
                  <a:srgbClr val="000000"/>
                </a:solidFill>
              </a:rPr>
              <a:t>Regulatory Asset Value	6</a:t>
            </a:r>
            <a:r>
              <a:rPr lang="en-NZ" sz="1600" baseline="30000" dirty="0" smtClean="0">
                <a:solidFill>
                  <a:srgbClr val="000000"/>
                </a:solidFill>
              </a:rPr>
              <a:t>th</a:t>
            </a:r>
            <a:br>
              <a:rPr lang="en-NZ" sz="1600" baseline="30000" dirty="0" smtClean="0">
                <a:solidFill>
                  <a:srgbClr val="000000"/>
                </a:solidFill>
              </a:rPr>
            </a:br>
            <a:r>
              <a:rPr lang="en-NZ" sz="1600" baseline="30000" dirty="0" smtClean="0">
                <a:solidFill>
                  <a:srgbClr val="000000"/>
                </a:solidFill>
              </a:rPr>
              <a:t>		</a:t>
            </a:r>
            <a:r>
              <a:rPr lang="en-NZ" sz="1600" dirty="0" smtClean="0">
                <a:solidFill>
                  <a:srgbClr val="000000"/>
                </a:solidFill>
              </a:rPr>
              <a:t>Customer Numbers		8</a:t>
            </a:r>
            <a:r>
              <a:rPr lang="en-NZ" sz="1600" baseline="30000" dirty="0" smtClean="0">
                <a:solidFill>
                  <a:srgbClr val="000000"/>
                </a:solidFill>
              </a:rPr>
              <a:t>th</a:t>
            </a:r>
            <a:endParaRPr lang="en-NZ" sz="1600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543425"/>
            <a:ext cx="3457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8738"/>
            <a:ext cx="33242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74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785395"/>
          </a:xfrm>
        </p:spPr>
        <p:txBody>
          <a:bodyPr>
            <a:normAutofit/>
          </a:bodyPr>
          <a:lstStyle/>
          <a:p>
            <a:pPr algn="just"/>
            <a:r>
              <a:rPr lang="en-NZ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Roboto" pitchFamily="2" charset="0"/>
              </a:rPr>
              <a:t>Aggregation of lower South Island electricity networks for &gt;20 years</a:t>
            </a:r>
          </a:p>
          <a:p>
            <a:pPr algn="just"/>
            <a:r>
              <a:rPr lang="en-NZ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Roboto" pitchFamily="2" charset="0"/>
              </a:rPr>
              <a:t>Three main networks, and two smaller, managed by one company</a:t>
            </a:r>
          </a:p>
          <a:p>
            <a:pPr algn="just"/>
            <a:r>
              <a:rPr lang="en-NZ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Roboto" pitchFamily="2" charset="0"/>
              </a:rPr>
              <a:t>Scale benefits to shareholders and customers</a:t>
            </a:r>
            <a:endParaRPr lang="en-NZ" sz="2000" dirty="0">
              <a:solidFill>
                <a:schemeClr val="accent1">
                  <a:lumMod val="50000"/>
                </a:schemeClr>
              </a:solidFill>
              <a:latin typeface="+mj-lt"/>
              <a:ea typeface="Roboto" pitchFamily="2" charset="0"/>
            </a:endParaRPr>
          </a:p>
          <a:p>
            <a:pPr marL="0" indent="0">
              <a:buNone/>
            </a:pPr>
            <a:endParaRPr lang="en-NZ" sz="2400" dirty="0">
              <a:solidFill>
                <a:schemeClr val="tx2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37222"/>
            <a:ext cx="4464496" cy="39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NZ" sz="3200" b="1" dirty="0" smtClean="0"/>
              <a:t>PowerNet Overview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48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NZ" sz="3200" b="1" dirty="0" smtClean="0"/>
              <a:t>Southern Generation Overview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370-0B87-45A8-A6D9-B25DACCDF3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9922"/>
            <a:ext cx="8316000" cy="4525963"/>
          </a:xfrm>
        </p:spPr>
        <p:txBody>
          <a:bodyPr/>
          <a:lstStyle/>
          <a:p>
            <a:pPr marL="0" indent="0">
              <a:buNone/>
            </a:pPr>
            <a:r>
              <a:rPr lang="en-NZ" sz="2000" dirty="0">
                <a:solidFill>
                  <a:srgbClr val="0000FF"/>
                </a:solidFill>
              </a:rPr>
              <a:t>Southern Generation Limited Partnership</a:t>
            </a:r>
          </a:p>
          <a:p>
            <a:r>
              <a:rPr lang="en-NZ" sz="2000" dirty="0">
                <a:sym typeface="Wingdings"/>
              </a:rPr>
              <a:t>Wind generation investment in Southland &amp; </a:t>
            </a:r>
            <a:r>
              <a:rPr lang="en-NZ" sz="2000" dirty="0" smtClean="0">
                <a:sym typeface="Wingdings"/>
              </a:rPr>
              <a:t>Otago</a:t>
            </a:r>
            <a:endParaRPr lang="en-NZ" sz="2000" dirty="0">
              <a:sym typeface="Wingdings"/>
            </a:endParaRPr>
          </a:p>
          <a:p>
            <a:r>
              <a:rPr lang="en-NZ" sz="2000" dirty="0"/>
              <a:t>SGLP managed by </a:t>
            </a:r>
            <a:r>
              <a:rPr lang="en-NZ" sz="2000" b="1" dirty="0"/>
              <a:t>Pioneer Generation</a:t>
            </a:r>
          </a:p>
          <a:p>
            <a:r>
              <a:rPr lang="en-NZ" sz="2000" dirty="0"/>
              <a:t>EIL &amp; TPC jointly own 50% of SGLP, through Roaring Forties Energy </a:t>
            </a:r>
          </a:p>
          <a:p>
            <a:r>
              <a:rPr lang="en-NZ" sz="2000" dirty="0"/>
              <a:t>Pioneer own the remaining 50%</a:t>
            </a:r>
          </a:p>
          <a:p>
            <a:r>
              <a:rPr lang="en-NZ" sz="2000" dirty="0"/>
              <a:t>Value of SGLP is </a:t>
            </a:r>
            <a:r>
              <a:rPr lang="en-NZ" sz="2000" dirty="0" smtClean="0"/>
              <a:t>&gt;$30 M</a:t>
            </a:r>
          </a:p>
          <a:p>
            <a:r>
              <a:rPr lang="en-NZ" sz="2000" dirty="0" smtClean="0">
                <a:ea typeface="+mn-ea"/>
                <a:cs typeface="+mn-cs"/>
              </a:rPr>
              <a:t>Return on Investment for Roaring Forties ~9%</a:t>
            </a:r>
            <a:endParaRPr lang="en-NZ" sz="20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34047256"/>
              </p:ext>
            </p:extLst>
          </p:nvPr>
        </p:nvGraphicFramePr>
        <p:xfrm>
          <a:off x="397441" y="3212976"/>
          <a:ext cx="8352928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sz="3200" b="1" dirty="0"/>
              <a:t>Southern Generation Overview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370-0B87-45A8-A6D9-B25DACCDF3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89232"/>
            <a:ext cx="8593159" cy="5076072"/>
          </a:xfrm>
        </p:spPr>
        <p:txBody>
          <a:bodyPr>
            <a:normAutofit lnSpcReduction="10000"/>
          </a:bodyPr>
          <a:lstStyle/>
          <a:p>
            <a:pPr lvl="0"/>
            <a:endParaRPr lang="en-NZ" sz="1600" b="1" dirty="0" smtClean="0">
              <a:solidFill>
                <a:srgbClr val="000000"/>
              </a:solidFill>
            </a:endParaRPr>
          </a:p>
          <a:p>
            <a:pPr lvl="0"/>
            <a:r>
              <a:rPr lang="en-NZ" sz="2000" b="1" dirty="0" smtClean="0">
                <a:solidFill>
                  <a:srgbClr val="000000"/>
                </a:solidFill>
              </a:rPr>
              <a:t>Mount </a:t>
            </a:r>
            <a:r>
              <a:rPr lang="en-NZ" sz="2000" b="1" dirty="0">
                <a:solidFill>
                  <a:srgbClr val="000000"/>
                </a:solidFill>
              </a:rPr>
              <a:t>Stuart </a:t>
            </a:r>
            <a:r>
              <a:rPr lang="en-NZ" sz="2000" dirty="0">
                <a:solidFill>
                  <a:srgbClr val="000000"/>
                </a:solidFill>
              </a:rPr>
              <a:t>wind </a:t>
            </a:r>
            <a:r>
              <a:rPr lang="en-NZ" sz="2000" dirty="0" smtClean="0">
                <a:solidFill>
                  <a:srgbClr val="000000"/>
                </a:solidFill>
              </a:rPr>
              <a:t>farm near Balclutha (</a:t>
            </a:r>
            <a:r>
              <a:rPr lang="en-NZ" sz="2000" dirty="0">
                <a:solidFill>
                  <a:srgbClr val="000000"/>
                </a:solidFill>
              </a:rPr>
              <a:t>commissioned 2012)</a:t>
            </a:r>
          </a:p>
          <a:p>
            <a:pPr lvl="0"/>
            <a:r>
              <a:rPr lang="en-NZ" sz="2000" b="1" dirty="0">
                <a:solidFill>
                  <a:srgbClr val="000000"/>
                </a:solidFill>
              </a:rPr>
              <a:t>Flat Hill </a:t>
            </a:r>
            <a:r>
              <a:rPr lang="en-NZ" sz="2000" dirty="0" smtClean="0">
                <a:solidFill>
                  <a:srgbClr val="000000"/>
                </a:solidFill>
              </a:rPr>
              <a:t>wind farm near Bluff (to </a:t>
            </a:r>
            <a:r>
              <a:rPr lang="en-NZ" sz="2000" dirty="0">
                <a:solidFill>
                  <a:srgbClr val="000000"/>
                </a:solidFill>
              </a:rPr>
              <a:t>be commissioned </a:t>
            </a:r>
            <a:r>
              <a:rPr lang="en-NZ" sz="2000" dirty="0" smtClean="0">
                <a:solidFill>
                  <a:srgbClr val="000000"/>
                </a:solidFill>
              </a:rPr>
              <a:t>July </a:t>
            </a:r>
            <a:r>
              <a:rPr lang="en-NZ" sz="2000" dirty="0">
                <a:solidFill>
                  <a:srgbClr val="000000"/>
                </a:solidFill>
              </a:rPr>
              <a:t>2015)</a:t>
            </a:r>
          </a:p>
          <a:p>
            <a:pPr lvl="0"/>
            <a:r>
              <a:rPr lang="en-NZ" sz="2000" dirty="0">
                <a:solidFill>
                  <a:srgbClr val="000000"/>
                </a:solidFill>
              </a:rPr>
              <a:t>Five wind development sites across Southland and Otago</a:t>
            </a:r>
          </a:p>
          <a:p>
            <a:pPr lvl="1" algn="just"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NZ" sz="1600" dirty="0">
                <a:solidFill>
                  <a:srgbClr val="000000"/>
                </a:solidFill>
                <a:ea typeface="Times New Roman"/>
                <a:cs typeface="Times New Roman"/>
              </a:rPr>
              <a:t>Jerico (near Blackmount)</a:t>
            </a:r>
          </a:p>
          <a:p>
            <a:pPr lvl="1" algn="just"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NZ" sz="1600" dirty="0">
                <a:solidFill>
                  <a:srgbClr val="000000"/>
                </a:solidFill>
                <a:ea typeface="Times New Roman"/>
                <a:cs typeface="Times New Roman"/>
              </a:rPr>
              <a:t>Landslip Road (near Tapanui)</a:t>
            </a:r>
          </a:p>
          <a:p>
            <a:pPr lvl="1" algn="just"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NZ" sz="1600" dirty="0">
                <a:solidFill>
                  <a:srgbClr val="000000"/>
                </a:solidFill>
                <a:ea typeface="Times New Roman"/>
                <a:cs typeface="Times New Roman"/>
              </a:rPr>
              <a:t>Blue Mountains (near Tapanui)</a:t>
            </a:r>
          </a:p>
          <a:p>
            <a:pPr lvl="1" algn="just">
              <a:spcBef>
                <a:spcPts val="400"/>
              </a:spcBef>
              <a:spcAft>
                <a:spcPts val="0"/>
              </a:spcAft>
              <a:buFont typeface="Symbol"/>
              <a:buChar char=""/>
            </a:pPr>
            <a:r>
              <a:rPr lang="en-NZ" sz="1600" dirty="0">
                <a:solidFill>
                  <a:srgbClr val="000000"/>
                </a:solidFill>
                <a:ea typeface="Times New Roman"/>
                <a:cs typeface="Times New Roman"/>
              </a:rPr>
              <a:t>Waikaka (Eastern Southland)</a:t>
            </a:r>
          </a:p>
          <a:p>
            <a:pPr lvl="1" algn="just">
              <a:spcBef>
                <a:spcPts val="400"/>
              </a:spcBef>
              <a:spcAft>
                <a:spcPts val="1000"/>
              </a:spcAft>
              <a:buFont typeface="Symbol"/>
              <a:buChar char=""/>
            </a:pPr>
            <a:r>
              <a:rPr lang="en-NZ" sz="1600" dirty="0">
                <a:solidFill>
                  <a:srgbClr val="000000"/>
                </a:solidFill>
                <a:ea typeface="Times New Roman"/>
                <a:cs typeface="Times New Roman"/>
              </a:rPr>
              <a:t>Omaui (near Bluff &amp; Flat Hill</a:t>
            </a:r>
            <a:r>
              <a:rPr lang="en-NZ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1000"/>
              </a:spcAft>
            </a:pPr>
            <a:r>
              <a:rPr lang="en-NZ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Generation output assumed at 47 GWh pa</a:t>
            </a:r>
          </a:p>
          <a:p>
            <a:pPr lvl="1" algn="just">
              <a:spcBef>
                <a:spcPts val="400"/>
              </a:spcBef>
              <a:spcAft>
                <a:spcPts val="1000"/>
              </a:spcAft>
              <a:buFont typeface="Symbol"/>
              <a:buChar char=""/>
            </a:pPr>
            <a:r>
              <a:rPr lang="en-NZ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Mount Stuart 22 GWh pa</a:t>
            </a:r>
          </a:p>
          <a:p>
            <a:pPr lvl="1" algn="just">
              <a:spcBef>
                <a:spcPts val="400"/>
              </a:spcBef>
              <a:spcAft>
                <a:spcPts val="1000"/>
              </a:spcAft>
              <a:buFont typeface="Symbol"/>
              <a:buChar char=""/>
            </a:pPr>
            <a:r>
              <a:rPr lang="en-NZ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Flat Hill 25 GWh pa</a:t>
            </a:r>
          </a:p>
          <a:p>
            <a:pPr algn="just">
              <a:spcBef>
                <a:spcPts val="400"/>
              </a:spcBef>
              <a:spcAft>
                <a:spcPts val="1000"/>
              </a:spcAft>
            </a:pPr>
            <a:r>
              <a:rPr lang="en-NZ" sz="2200" dirty="0" smtClean="0">
                <a:solidFill>
                  <a:srgbClr val="000000"/>
                </a:solidFill>
                <a:ea typeface="Times New Roman"/>
                <a:cs typeface="Times New Roman"/>
              </a:rPr>
              <a:t>Output equivalent to 5,000 to 6,000 residential homes</a:t>
            </a:r>
          </a:p>
          <a:p>
            <a:pPr algn="just">
              <a:spcBef>
                <a:spcPts val="400"/>
              </a:spcBef>
              <a:spcAft>
                <a:spcPts val="1000"/>
              </a:spcAft>
            </a:pPr>
            <a:r>
              <a:rPr lang="en-NZ" sz="2200" dirty="0" smtClean="0">
                <a:solidFill>
                  <a:srgbClr val="000000"/>
                </a:solidFill>
                <a:ea typeface="Times New Roman"/>
                <a:cs typeface="Times New Roman"/>
              </a:rPr>
              <a:t>Small scale – approx 0.1% of NZ annual generation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6638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3884"/>
            <a:ext cx="910850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sz="3200" b="1" dirty="0"/>
              <a:t>Why diversify into distributed generation……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370-0B87-45A8-A6D9-B25DACCDF3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9922"/>
            <a:ext cx="8316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000" dirty="0" smtClean="0">
                <a:solidFill>
                  <a:srgbClr val="0000FF"/>
                </a:solidFill>
              </a:rPr>
              <a:t>Multiple Reasons;</a:t>
            </a:r>
          </a:p>
          <a:p>
            <a:pPr marL="0" indent="0">
              <a:buNone/>
            </a:pPr>
            <a:endParaRPr lang="en-NZ" sz="2000" dirty="0">
              <a:solidFill>
                <a:srgbClr val="0000FF"/>
              </a:solidFill>
            </a:endParaRPr>
          </a:p>
          <a:p>
            <a:r>
              <a:rPr lang="en-NZ" sz="2000" dirty="0" smtClean="0">
                <a:sym typeface="Wingdings"/>
              </a:rPr>
              <a:t>Opportunity for non-regulated return</a:t>
            </a:r>
          </a:p>
          <a:p>
            <a:pPr lvl="1"/>
            <a:r>
              <a:rPr lang="en-NZ" sz="1600" dirty="0" smtClean="0">
                <a:sym typeface="Wingdings"/>
              </a:rPr>
              <a:t>Forecast higher returns than regulated network returns… with higher risks</a:t>
            </a:r>
          </a:p>
          <a:p>
            <a:pPr lvl="1"/>
            <a:endParaRPr lang="en-NZ" sz="1600" dirty="0" smtClean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Been there before</a:t>
            </a:r>
          </a:p>
          <a:p>
            <a:pPr lvl="1"/>
            <a:r>
              <a:rPr lang="en-NZ" sz="1600" dirty="0" smtClean="0">
                <a:sym typeface="Wingdings"/>
              </a:rPr>
              <a:t>TPCL ownership of Monawai Power Station – Bradford reforms required divestment</a:t>
            </a:r>
          </a:p>
          <a:p>
            <a:pPr lvl="1"/>
            <a:r>
              <a:rPr lang="en-NZ" sz="1600" dirty="0" smtClean="0">
                <a:sym typeface="Wingdings"/>
              </a:rPr>
              <a:t>PowerNet wind testing (1990’s) of Flat Hill and White Hill.  Bradford reforms required divestment</a:t>
            </a:r>
          </a:p>
          <a:p>
            <a:pPr lvl="1"/>
            <a:r>
              <a:rPr lang="en-NZ" sz="1600" dirty="0" smtClean="0">
                <a:sym typeface="Wingdings"/>
              </a:rPr>
              <a:t>PowerNet gas exploration (CSM) in 1990’s in Western Southland, may have led to generation</a:t>
            </a:r>
          </a:p>
          <a:p>
            <a:pPr lvl="1"/>
            <a:endParaRPr lang="en-NZ" sz="1600" dirty="0" smtClean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Shareholder balance sheet strength</a:t>
            </a:r>
          </a:p>
          <a:p>
            <a:pPr lvl="1"/>
            <a:r>
              <a:rPr lang="en-NZ" sz="1600" dirty="0" smtClean="0">
                <a:sym typeface="Wingdings"/>
              </a:rPr>
              <a:t>EIL and TPCL were carrying little debt</a:t>
            </a:r>
          </a:p>
          <a:p>
            <a:pPr lvl="1"/>
            <a:r>
              <a:rPr lang="en-NZ" sz="1600" dirty="0" smtClean="0">
                <a:sym typeface="Wingdings"/>
              </a:rPr>
              <a:t>Opportunity to use balance sheet to achieve shareholder returns above WACC</a:t>
            </a:r>
            <a:endParaRPr lang="en-NZ" sz="2000" dirty="0" smtClean="0"/>
          </a:p>
        </p:txBody>
      </p:sp>
    </p:spTree>
    <p:extLst>
      <p:ext uri="{BB962C8B-B14F-4D97-AF65-F5344CB8AC3E}">
        <p14:creationId xmlns:p14="http://schemas.microsoft.com/office/powerpoint/2010/main" val="42520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84"/>
            <a:ext cx="903649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sz="3200" b="1" dirty="0"/>
              <a:t>Why diversify into distributed generation……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370-0B87-45A8-A6D9-B25DACCDF3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9922"/>
            <a:ext cx="8316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000" dirty="0" smtClean="0">
                <a:solidFill>
                  <a:srgbClr val="0000FF"/>
                </a:solidFill>
              </a:rPr>
              <a:t>Multiple Reasons;</a:t>
            </a:r>
          </a:p>
          <a:p>
            <a:pPr marL="457200" lvl="1" indent="0">
              <a:buNone/>
            </a:pPr>
            <a:endParaRPr lang="en-NZ" sz="1600" dirty="0" smtClean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Geographical proximity</a:t>
            </a:r>
          </a:p>
          <a:p>
            <a:pPr lvl="1"/>
            <a:r>
              <a:rPr lang="en-NZ" sz="1600" dirty="0" smtClean="0">
                <a:sym typeface="Wingdings"/>
              </a:rPr>
              <a:t>Mount Stuart and Flat Hill both within Shareholder networks;</a:t>
            </a:r>
          </a:p>
          <a:p>
            <a:pPr lvl="2"/>
            <a:r>
              <a:rPr lang="en-NZ" sz="1300" dirty="0" smtClean="0">
                <a:sym typeface="Wingdings"/>
              </a:rPr>
              <a:t>Mount Stuart – OtagoNet network (75.1% TPCL, 24.9% EIL)</a:t>
            </a:r>
          </a:p>
          <a:p>
            <a:pPr lvl="2"/>
            <a:r>
              <a:rPr lang="en-NZ" sz="1300" dirty="0" smtClean="0">
                <a:sym typeface="Wingdings"/>
              </a:rPr>
              <a:t>Flat Hill – TPCL network, connected to Bluff substation.  Feeds Bluff township (EIL network)</a:t>
            </a:r>
          </a:p>
          <a:p>
            <a:pPr lvl="1"/>
            <a:r>
              <a:rPr lang="en-NZ" sz="1600" dirty="0" smtClean="0">
                <a:sym typeface="Wingdings"/>
              </a:rPr>
              <a:t>All five development sites within shareholder networks</a:t>
            </a:r>
          </a:p>
          <a:p>
            <a:pPr lvl="1"/>
            <a:endParaRPr lang="en-NZ" sz="1600" dirty="0" smtClean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Opportunity to invest in Renewable Generation</a:t>
            </a:r>
          </a:p>
          <a:p>
            <a:pPr lvl="1"/>
            <a:r>
              <a:rPr lang="en-NZ" sz="1600" dirty="0" smtClean="0">
                <a:sym typeface="Wingdings"/>
              </a:rPr>
              <a:t>Wind very much accepted new generation form</a:t>
            </a:r>
          </a:p>
          <a:p>
            <a:endParaRPr lang="en-NZ" sz="2000" dirty="0" smtClean="0"/>
          </a:p>
          <a:p>
            <a:r>
              <a:rPr lang="en-NZ" sz="2000" dirty="0" smtClean="0"/>
              <a:t>Pioneer Generation – proven wind farm developer &amp; operator</a:t>
            </a:r>
          </a:p>
          <a:p>
            <a:pPr lvl="1"/>
            <a:r>
              <a:rPr lang="en-NZ" sz="1600" dirty="0" smtClean="0"/>
              <a:t>Been through the learnings</a:t>
            </a:r>
          </a:p>
          <a:p>
            <a:pPr lvl="1"/>
            <a:r>
              <a:rPr lang="en-NZ" sz="1600" dirty="0" smtClean="0"/>
              <a:t>Flat Hill – development risks managed, transfers to JV at commissioning</a:t>
            </a:r>
          </a:p>
          <a:p>
            <a:pPr lvl="1"/>
            <a:r>
              <a:rPr lang="en-NZ" sz="1600" dirty="0" smtClean="0"/>
              <a:t>Management and Shareholder comfort</a:t>
            </a:r>
            <a:endParaRPr lang="en-NZ" sz="2000" dirty="0" smtClean="0"/>
          </a:p>
        </p:txBody>
      </p:sp>
    </p:spTree>
    <p:extLst>
      <p:ext uri="{BB962C8B-B14F-4D97-AF65-F5344CB8AC3E}">
        <p14:creationId xmlns:p14="http://schemas.microsoft.com/office/powerpoint/2010/main" val="468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NZ" sz="3200" b="1" dirty="0" smtClean="0"/>
              <a:t>Challenges to overcome……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370-0B87-45A8-A6D9-B25DACCDF3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16000" cy="4525963"/>
          </a:xfrm>
        </p:spPr>
        <p:txBody>
          <a:bodyPr>
            <a:normAutofit/>
          </a:bodyPr>
          <a:lstStyle/>
          <a:p>
            <a:r>
              <a:rPr lang="en-NZ" sz="2000" dirty="0" smtClean="0">
                <a:sym typeface="Wingdings"/>
              </a:rPr>
              <a:t>Due Diligence</a:t>
            </a:r>
          </a:p>
          <a:p>
            <a:pPr lvl="1"/>
            <a:r>
              <a:rPr lang="en-NZ" sz="1600" dirty="0" smtClean="0">
                <a:sym typeface="Wingdings"/>
              </a:rPr>
              <a:t>Engaged Aurecon &amp; Energy Link</a:t>
            </a:r>
          </a:p>
          <a:p>
            <a:pPr lvl="1"/>
            <a:r>
              <a:rPr lang="en-NZ" sz="1600" dirty="0" smtClean="0">
                <a:sym typeface="Wingdings"/>
              </a:rPr>
              <a:t>EIL &amp; TPCL due diligence of Pioneer Generation</a:t>
            </a:r>
          </a:p>
          <a:p>
            <a:endParaRPr lang="en-NZ" sz="2000" dirty="0" smtClean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Development Risks</a:t>
            </a:r>
          </a:p>
          <a:p>
            <a:pPr lvl="1"/>
            <a:r>
              <a:rPr lang="en-NZ" sz="1600" dirty="0" smtClean="0">
                <a:sym typeface="Wingdings"/>
              </a:rPr>
              <a:t>Pioneer Generation – proven developer</a:t>
            </a:r>
          </a:p>
          <a:p>
            <a:pPr lvl="1"/>
            <a:r>
              <a:rPr lang="en-NZ" sz="1600" dirty="0" smtClean="0">
                <a:sym typeface="Wingdings"/>
              </a:rPr>
              <a:t>Flat Hill transfers to Southern Generation upon commissioning</a:t>
            </a:r>
          </a:p>
          <a:p>
            <a:endParaRPr lang="en-NZ" sz="2000" dirty="0" smtClean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Shareholder Approvals</a:t>
            </a:r>
          </a:p>
          <a:p>
            <a:pPr lvl="1"/>
            <a:r>
              <a:rPr lang="en-NZ" sz="1500" dirty="0">
                <a:sym typeface="Wingdings"/>
              </a:rPr>
              <a:t>Two shareholders with differing delegated </a:t>
            </a:r>
            <a:r>
              <a:rPr lang="en-NZ" sz="1500" dirty="0" smtClean="0">
                <a:sym typeface="Wingdings"/>
              </a:rPr>
              <a:t>authorities</a:t>
            </a:r>
          </a:p>
          <a:p>
            <a:pPr lvl="1"/>
            <a:r>
              <a:rPr lang="en-NZ" sz="1500" dirty="0" smtClean="0">
                <a:sym typeface="Wingdings"/>
              </a:rPr>
              <a:t>Ability to meet new JV partner timeframe – aligning to their investment decisions</a:t>
            </a:r>
            <a:endParaRPr lang="en-NZ" sz="15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357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NZ" sz="3200" b="1" dirty="0" smtClean="0"/>
              <a:t>Challenges to overcome……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370-0B87-45A8-A6D9-B25DACCDF3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9922"/>
            <a:ext cx="83160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NZ" sz="1600" dirty="0" smtClean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Other Acquisitions</a:t>
            </a:r>
          </a:p>
          <a:p>
            <a:pPr lvl="1"/>
            <a:r>
              <a:rPr lang="en-NZ" sz="1600" dirty="0" smtClean="0">
                <a:sym typeface="Wingdings"/>
              </a:rPr>
              <a:t>OtagoNet network full ownership by TPCL and EIL</a:t>
            </a:r>
          </a:p>
          <a:p>
            <a:pPr lvl="2"/>
            <a:r>
              <a:rPr lang="en-NZ" sz="1400" dirty="0" smtClean="0">
                <a:sym typeface="Wingdings"/>
              </a:rPr>
              <a:t>Value of transaction about 10 times the wind investment</a:t>
            </a:r>
          </a:p>
          <a:p>
            <a:pPr lvl="2"/>
            <a:r>
              <a:rPr lang="en-NZ" sz="1400" dirty="0" smtClean="0">
                <a:sym typeface="Wingdings"/>
              </a:rPr>
              <a:t>At times, can not control the timing of the business development opportunity pipeline!</a:t>
            </a:r>
            <a:endParaRPr lang="en-NZ" sz="1200" dirty="0" smtClean="0">
              <a:sym typeface="Wingdings"/>
            </a:endParaRPr>
          </a:p>
          <a:p>
            <a:pPr lvl="2"/>
            <a:endParaRPr lang="en-NZ" sz="1200" dirty="0" smtClean="0">
              <a:sym typeface="Wingdings"/>
            </a:endParaRPr>
          </a:p>
          <a:p>
            <a:pPr lvl="2"/>
            <a:endParaRPr lang="en-NZ" sz="1200" dirty="0">
              <a:sym typeface="Wingdings"/>
            </a:endParaRPr>
          </a:p>
          <a:p>
            <a:r>
              <a:rPr lang="en-NZ" sz="2000" dirty="0" smtClean="0">
                <a:sym typeface="Wingdings"/>
              </a:rPr>
              <a:t>Investment Vehicles…. some complexity</a:t>
            </a:r>
          </a:p>
          <a:p>
            <a:pPr lvl="1"/>
            <a:r>
              <a:rPr lang="en-NZ" sz="1600" dirty="0" smtClean="0">
                <a:sym typeface="Wingdings"/>
              </a:rPr>
              <a:t>Limited Partnership Structure between;</a:t>
            </a:r>
          </a:p>
          <a:p>
            <a:pPr lvl="2"/>
            <a:r>
              <a:rPr lang="en-NZ" sz="1400" dirty="0" smtClean="0">
                <a:sym typeface="Wingdings"/>
              </a:rPr>
              <a:t>Pioneer Generation and EIL/TPCL… and</a:t>
            </a:r>
          </a:p>
          <a:p>
            <a:pPr lvl="2"/>
            <a:r>
              <a:rPr lang="en-NZ" sz="1400" dirty="0" smtClean="0">
                <a:sym typeface="Wingdings"/>
              </a:rPr>
              <a:t>EIL and TPCL themselves</a:t>
            </a:r>
          </a:p>
          <a:p>
            <a:pPr lvl="1"/>
            <a:r>
              <a:rPr lang="en-NZ" sz="1600" dirty="0" smtClean="0">
                <a:sym typeface="Wingdings"/>
              </a:rPr>
              <a:t>For EIL &amp; TPCL, two limited partnership structures in place (double the complexity)</a:t>
            </a:r>
          </a:p>
          <a:p>
            <a:pPr lvl="1"/>
            <a:r>
              <a:rPr lang="en-NZ" sz="1600" dirty="0" smtClean="0">
                <a:sym typeface="Wingdings"/>
              </a:rPr>
              <a:t>However, structured to take advantage of future opportunities</a:t>
            </a:r>
          </a:p>
          <a:p>
            <a:pPr lvl="1"/>
            <a:endParaRPr lang="en-NZ" sz="1600" dirty="0" smtClean="0">
              <a:sym typeface="Wingdings"/>
            </a:endParaRPr>
          </a:p>
          <a:p>
            <a:pPr lvl="1"/>
            <a:endParaRPr lang="en-NZ" sz="1600" dirty="0" smtClean="0">
              <a:sym typeface="Wingdings"/>
            </a:endParaRPr>
          </a:p>
          <a:p>
            <a:endParaRPr lang="en-NZ" sz="2000" dirty="0" smtClean="0"/>
          </a:p>
        </p:txBody>
      </p:sp>
    </p:spTree>
    <p:extLst>
      <p:ext uri="{BB962C8B-B14F-4D97-AF65-F5344CB8AC3E}">
        <p14:creationId xmlns:p14="http://schemas.microsoft.com/office/powerpoint/2010/main" val="29461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L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NTITLED [Read-Only]" id="{168EC641-871D-4F23-B0F7-988C9B39C2C8}" vid="{3CB935CA-09A5-4448-A9D1-F1EC35B0AD9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636</Words>
  <Application>Microsoft Office PowerPoint</Application>
  <PresentationFormat>On-screen Show (4:3)</PresentationFormat>
  <Paragraphs>133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PNLSlideTemplate</vt:lpstr>
      <vt:lpstr>1_Office Theme</vt:lpstr>
      <vt:lpstr>   Electricity Distribution Business – Investment in Wind Generation   Wind Association of New Zealand 1 July 2015</vt:lpstr>
      <vt:lpstr>PowerPoint Presentation</vt:lpstr>
      <vt:lpstr>PowerNet Overview</vt:lpstr>
      <vt:lpstr>Southern Generation Overview</vt:lpstr>
      <vt:lpstr>Southern Generation Overview</vt:lpstr>
      <vt:lpstr>Why diversify into distributed generation……</vt:lpstr>
      <vt:lpstr>Why diversify into distributed generation……</vt:lpstr>
      <vt:lpstr>Challenges to overcome……</vt:lpstr>
      <vt:lpstr>Challenges to overcome……</vt:lpstr>
      <vt:lpstr>Summary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2014-11-27T08:15:07Z</dcterms:created>
  <dcterms:modified xsi:type="dcterms:W3CDTF">2015-07-20T03:40:11Z</dcterms:modified>
</cp:coreProperties>
</file>